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93" r:id="rId4"/>
    <p:sldId id="282" r:id="rId5"/>
    <p:sldId id="294" r:id="rId6"/>
    <p:sldId id="298" r:id="rId7"/>
    <p:sldId id="299" r:id="rId8"/>
    <p:sldId id="295" r:id="rId9"/>
    <p:sldId id="286" r:id="rId10"/>
    <p:sldId id="296" r:id="rId11"/>
    <p:sldId id="290" r:id="rId12"/>
    <p:sldId id="291" r:id="rId13"/>
    <p:sldId id="292" r:id="rId14"/>
    <p:sldId id="297" r:id="rId15"/>
    <p:sldId id="284" r:id="rId16"/>
    <p:sldId id="265" r:id="rId1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055" autoAdjust="0"/>
  </p:normalViewPr>
  <p:slideViewPr>
    <p:cSldViewPr>
      <p:cViewPr varScale="1">
        <p:scale>
          <a:sx n="88" d="100"/>
          <a:sy n="88" d="100"/>
        </p:scale>
        <p:origin x="1306" y="7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wmf"/><Relationship Id="rId1" Type="http://schemas.openxmlformats.org/officeDocument/2006/relationships/image" Target="../media/image1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image" Target="../media/image21.wmf"/><Relationship Id="rId1" Type="http://schemas.openxmlformats.org/officeDocument/2006/relationships/image" Target="../media/image20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image" Target="../media/image24.wmf"/><Relationship Id="rId1" Type="http://schemas.openxmlformats.org/officeDocument/2006/relationships/image" Target="../media/image23.wmf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wmf>
</file>

<file path=ppt/media/image18.wmf>
</file>

<file path=ppt/media/image2.wmf>
</file>

<file path=ppt/media/image20.wmf>
</file>

<file path=ppt/media/image21.wmf>
</file>

<file path=ppt/media/image22.wmf>
</file>

<file path=ppt/media/image23.wmf>
</file>

<file path=ppt/media/image24.png>
</file>

<file path=ppt/media/image24.wmf>
</file>

<file path=ppt/media/image25.wmf>
</file>

<file path=ppt/media/image26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B7F766-D144-4E0D-A750-B7485DD9BAE8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51B6C7-DA13-4E55-B5B2-8E5876B364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77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51B6C7-DA13-4E55-B5B2-8E5876B364C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989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51B6C7-DA13-4E55-B5B2-8E5876B364C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746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51B6C7-DA13-4E55-B5B2-8E5876B364C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252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92532"/>
            <a:ext cx="8229600" cy="8572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r>
              <a:rPr lang="en-US" altLang="zh-CN" dirty="0"/>
              <a:t>/16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2023-11-02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5.bin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oleObject" Target="../embeddings/oleObject8.bin"/><Relationship Id="rId3" Type="http://schemas.openxmlformats.org/officeDocument/2006/relationships/image" Target="../media/image1.png"/><Relationship Id="rId12" Type="http://schemas.openxmlformats.org/officeDocument/2006/relationships/image" Target="../media/image21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11" Type="http://schemas.openxmlformats.org/officeDocument/2006/relationships/oleObject" Target="../embeddings/oleObject7.bin"/><Relationship Id="rId10" Type="http://schemas.openxmlformats.org/officeDocument/2006/relationships/image" Target="../media/image20.wmf"/><Relationship Id="rId4" Type="http://schemas.microsoft.com/office/2007/relationships/hdphoto" Target="../media/hdphoto1.wdp"/><Relationship Id="rId9" Type="http://schemas.openxmlformats.org/officeDocument/2006/relationships/oleObject" Target="../embeddings/oleObject6.bin"/><Relationship Id="rId14" Type="http://schemas.openxmlformats.org/officeDocument/2006/relationships/image" Target="../media/image22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wmf"/><Relationship Id="rId3" Type="http://schemas.openxmlformats.org/officeDocument/2006/relationships/image" Target="../media/image1.png"/><Relationship Id="rId7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3.w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25.wmf"/><Relationship Id="rId4" Type="http://schemas.microsoft.com/office/2007/relationships/hdphoto" Target="../media/hdphoto1.wdp"/><Relationship Id="rId9" Type="http://schemas.openxmlformats.org/officeDocument/2006/relationships/oleObject" Target="../embeddings/oleObject11.bin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png"/><Relationship Id="rId18" Type="http://schemas.openxmlformats.org/officeDocument/2006/relationships/image" Target="../media/image4.png"/><Relationship Id="rId3" Type="http://schemas.openxmlformats.org/officeDocument/2006/relationships/notesSlide" Target="../notesSlides/notesSlide1.xml"/><Relationship Id="rId21" Type="http://schemas.openxmlformats.org/officeDocument/2006/relationships/image" Target="../media/image12.png"/><Relationship Id="rId12" Type="http://schemas.openxmlformats.org/officeDocument/2006/relationships/image" Target="../media/image8.png"/><Relationship Id="rId17" Type="http://schemas.openxmlformats.org/officeDocument/2006/relationships/image" Target="../media/image2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20" Type="http://schemas.openxmlformats.org/officeDocument/2006/relationships/image" Target="../media/image3.wmf"/><Relationship Id="rId1" Type="http://schemas.openxmlformats.org/officeDocument/2006/relationships/vmlDrawing" Target="../drawings/vmlDrawing1.vml"/><Relationship Id="rId11" Type="http://schemas.openxmlformats.org/officeDocument/2006/relationships/image" Target="../media/image7.png"/><Relationship Id="rId5" Type="http://schemas.microsoft.com/office/2007/relationships/hdphoto" Target="../media/hdphoto1.wdp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19" Type="http://schemas.openxmlformats.org/officeDocument/2006/relationships/oleObject" Target="../embeddings/oleObject2.bin"/><Relationship Id="rId4" Type="http://schemas.openxmlformats.org/officeDocument/2006/relationships/image" Target="../media/image1.png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3" Type="http://schemas.openxmlformats.org/officeDocument/2006/relationships/image" Target="../media/image1.png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3.bin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4083918"/>
            <a:ext cx="9144000" cy="1059582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953019"/>
            <a:ext cx="7992888" cy="1314450"/>
          </a:xfrm>
        </p:spPr>
        <p:txBody>
          <a:bodyPr>
            <a:noAutofit/>
          </a:bodyPr>
          <a:lstStyle/>
          <a:p>
            <a:r>
              <a:rPr lang="zh-CN" altLang="en-US" b="1" dirty="0"/>
              <a:t>基于</a:t>
            </a:r>
            <a:r>
              <a:rPr lang="en-US" altLang="zh-CN" b="1" dirty="0"/>
              <a:t>EKF</a:t>
            </a:r>
            <a:r>
              <a:rPr lang="zh-CN" altLang="en-US" b="1" dirty="0"/>
              <a:t>的</a:t>
            </a:r>
            <a:r>
              <a:rPr lang="en-US" altLang="zh-CN" b="1" dirty="0"/>
              <a:t>IMU + April tag </a:t>
            </a:r>
            <a:r>
              <a:rPr lang="zh-CN" altLang="en-US" b="1" dirty="0"/>
              <a:t>码</a:t>
            </a:r>
            <a:br>
              <a:rPr lang="en-US" altLang="zh-CN" b="1" dirty="0"/>
            </a:br>
            <a:r>
              <a:rPr lang="zh-CN" altLang="en-US" b="1" dirty="0"/>
              <a:t>的融合位姿估计</a:t>
            </a:r>
            <a:endParaRPr lang="zh-CN" altLang="en-US" sz="3600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03648" y="2427734"/>
            <a:ext cx="6400800" cy="1314450"/>
          </a:xfrm>
        </p:spPr>
        <p:txBody>
          <a:bodyPr>
            <a:normAutofit/>
          </a:bodyPr>
          <a:lstStyle/>
          <a:p>
            <a:endParaRPr lang="en-US" altLang="zh-CN" sz="1400" dirty="0"/>
          </a:p>
          <a:p>
            <a:endParaRPr lang="en-US" altLang="zh-CN" sz="1400" dirty="0"/>
          </a:p>
          <a:p>
            <a:r>
              <a:rPr lang="zh-CN" altLang="en-US" sz="1400" b="1" dirty="0">
                <a:solidFill>
                  <a:schemeClr val="tx1"/>
                </a:solidFill>
                <a:latin typeface="+mj-ea"/>
                <a:ea typeface="+mj-ea"/>
              </a:rPr>
              <a:t>答辩人：余晨昕、方尧</a:t>
            </a:r>
            <a:endParaRPr lang="en-US" altLang="zh-CN" sz="1400" b="1" dirty="0"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en-US" altLang="zh-CN" sz="1500" b="1" dirty="0">
                <a:solidFill>
                  <a:schemeClr val="tx1"/>
                </a:solidFill>
              </a:rPr>
              <a:t>2023</a:t>
            </a:r>
            <a:r>
              <a:rPr lang="zh-CN" altLang="en-US" sz="1500" b="1" dirty="0">
                <a:solidFill>
                  <a:schemeClr val="tx1"/>
                </a:solidFill>
              </a:rPr>
              <a:t>年</a:t>
            </a:r>
            <a:r>
              <a:rPr lang="en-US" altLang="zh-CN" sz="1500" b="1" dirty="0">
                <a:solidFill>
                  <a:schemeClr val="tx1"/>
                </a:solidFill>
              </a:rPr>
              <a:t>11</a:t>
            </a:r>
            <a:r>
              <a:rPr lang="zh-CN" altLang="en-US" sz="1500" b="1" dirty="0">
                <a:solidFill>
                  <a:schemeClr val="tx1"/>
                </a:solidFill>
              </a:rPr>
              <a:t>月</a:t>
            </a:r>
            <a:r>
              <a:rPr lang="en-US" altLang="zh-CN" sz="1500" b="1" dirty="0">
                <a:solidFill>
                  <a:schemeClr val="tx1"/>
                </a:solidFill>
              </a:rPr>
              <a:t>02</a:t>
            </a:r>
            <a:r>
              <a:rPr lang="zh-CN" altLang="en-US" sz="1500" b="1" dirty="0">
                <a:solidFill>
                  <a:schemeClr val="tx1"/>
                </a:solidFill>
              </a:rPr>
              <a:t>日</a:t>
            </a:r>
            <a:endParaRPr lang="en-US" altLang="zh-CN" sz="1500" b="1" dirty="0">
              <a:solidFill>
                <a:schemeClr val="tx1"/>
              </a:solidFill>
            </a:endParaRPr>
          </a:p>
          <a:p>
            <a:endParaRPr lang="en-US" altLang="zh-CN" sz="1500" b="1" dirty="0">
              <a:solidFill>
                <a:schemeClr val="tx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847" y="4227935"/>
            <a:ext cx="3726306" cy="684007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-92546"/>
            <a:ext cx="9144000" cy="648072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951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主要内容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3528" y="794410"/>
            <a:ext cx="77048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IMU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积分位姿估计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April tag 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码位置估计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65000"/>
                  </a:schemeClr>
                </a:solidFill>
              </a:rPr>
              <a:t>运动方程位姿估计</a:t>
            </a:r>
            <a:endParaRPr lang="en-US" altLang="zh-CN" sz="2400" b="1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扩展卡尔曼滤波</a:t>
            </a:r>
            <a:r>
              <a:rPr lang="en-US" altLang="zh-CN" sz="2400" b="1" dirty="0"/>
              <a:t>(EKF)</a:t>
            </a:r>
            <a:r>
              <a:rPr lang="zh-CN" altLang="en-US" sz="2400" b="1" dirty="0"/>
              <a:t>估计姿态</a:t>
            </a: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实验结果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069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扩展卡尔曼滤波</a:t>
            </a:r>
            <a:r>
              <a:rPr lang="en-US" altLang="zh-CN" sz="3200" b="1" dirty="0"/>
              <a:t>(EKF)</a:t>
            </a:r>
            <a:r>
              <a:rPr lang="zh-CN" altLang="en-US" sz="3200" b="1" dirty="0"/>
              <a:t>估计旋转姿态</a:t>
            </a:r>
          </a:p>
        </p:txBody>
      </p:sp>
      <p:sp>
        <p:nvSpPr>
          <p:cNvPr id="9" name="矩形 8"/>
          <p:cNvSpPr/>
          <p:nvPr/>
        </p:nvSpPr>
        <p:spPr>
          <a:xfrm>
            <a:off x="83802" y="817270"/>
            <a:ext cx="1497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1</a:t>
            </a:r>
            <a:r>
              <a:rPr lang="zh-CN" altLang="en-US" b="1" dirty="0"/>
              <a:t>、预测部分</a:t>
            </a:r>
            <a:endParaRPr lang="en-US" altLang="zh-CN" b="1" dirty="0"/>
          </a:p>
        </p:txBody>
      </p:sp>
      <p:sp>
        <p:nvSpPr>
          <p:cNvPr id="12" name="矩形 11"/>
          <p:cNvSpPr/>
          <p:nvPr/>
        </p:nvSpPr>
        <p:spPr>
          <a:xfrm>
            <a:off x="112757" y="3068747"/>
            <a:ext cx="27414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/>
              <a:t>求解偏导数以及预测方程</a:t>
            </a:r>
            <a:endParaRPr lang="en-US" altLang="zh-CN" b="1" dirty="0"/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C148FC28-0C6A-4E31-BF31-5C9A7D66F6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110439"/>
              </p:ext>
            </p:extLst>
          </p:nvPr>
        </p:nvGraphicFramePr>
        <p:xfrm>
          <a:off x="2699792" y="1114354"/>
          <a:ext cx="2938463" cy="2036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Equation" r:id="rId5" imgW="2938539" imgH="2036233" progId="Equation.DSMT4">
                  <p:embed/>
                </p:oleObj>
              </mc:Choice>
              <mc:Fallback>
                <p:oleObj name="Equation" r:id="rId5" imgW="2938539" imgH="2036233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9792" y="1114354"/>
                        <a:ext cx="2938463" cy="2036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3540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扩展卡尔曼滤波</a:t>
            </a:r>
            <a:r>
              <a:rPr lang="en-US" altLang="zh-CN" sz="3200" b="1" dirty="0"/>
              <a:t>(EKF)</a:t>
            </a:r>
            <a:r>
              <a:rPr lang="zh-CN" altLang="en-US" sz="3200" b="1" dirty="0"/>
              <a:t>估计旋转姿态</a:t>
            </a:r>
          </a:p>
        </p:txBody>
      </p:sp>
      <p:sp>
        <p:nvSpPr>
          <p:cNvPr id="5" name="矩形 4"/>
          <p:cNvSpPr/>
          <p:nvPr/>
        </p:nvSpPr>
        <p:spPr>
          <a:xfrm>
            <a:off x="83802" y="817270"/>
            <a:ext cx="1463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2</a:t>
            </a:r>
            <a:r>
              <a:rPr lang="zh-CN" altLang="en-US" b="1" dirty="0"/>
              <a:t>、测量部分</a:t>
            </a:r>
            <a:endParaRPr lang="en-US" altLang="zh-CN" b="1" dirty="0"/>
          </a:p>
        </p:txBody>
      </p:sp>
      <p:sp>
        <p:nvSpPr>
          <p:cNvPr id="10" name="矩形 9"/>
          <p:cNvSpPr/>
          <p:nvPr/>
        </p:nvSpPr>
        <p:spPr>
          <a:xfrm>
            <a:off x="395536" y="1101503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四元数转旋转矩阵</a:t>
            </a:r>
            <a:endParaRPr lang="en-US" altLang="zh-CN" sz="1400" dirty="0"/>
          </a:p>
        </p:txBody>
      </p:sp>
      <p:sp>
        <p:nvSpPr>
          <p:cNvPr id="12" name="矩形 11"/>
          <p:cNvSpPr/>
          <p:nvPr/>
        </p:nvSpPr>
        <p:spPr>
          <a:xfrm>
            <a:off x="395536" y="2183213"/>
            <a:ext cx="36744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加速度测量方程近似（加速度较小的情况）</a:t>
            </a:r>
            <a:endParaRPr lang="en-US" altLang="zh-CN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/>
              <p:cNvSpPr/>
              <p:nvPr/>
            </p:nvSpPr>
            <p:spPr>
              <a:xfrm>
                <a:off x="397627" y="3291090"/>
                <a:ext cx="316920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400" dirty="0"/>
                  <a:t>测量方程对状态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zh-CN" sz="140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zh-CN" sz="1400" dirty="0"/>
                  <a:t>(</a:t>
                </a:r>
                <a:r>
                  <a:rPr lang="zh-CN" altLang="en-US" sz="1400" dirty="0"/>
                  <a:t>四元数</a:t>
                </a:r>
                <a:r>
                  <a:rPr lang="en-US" altLang="zh-CN" sz="1400" dirty="0"/>
                  <a:t>)</a:t>
                </a:r>
                <a:r>
                  <a:rPr lang="zh-CN" altLang="en-US" sz="1400" dirty="0"/>
                  <a:t>求导可得：</a:t>
                </a:r>
                <a:endParaRPr lang="en-US" altLang="zh-CN" sz="1400" dirty="0"/>
              </a:p>
            </p:txBody>
          </p:sp>
        </mc:Choice>
        <mc:Fallback xmlns="">
          <p:sp>
            <p:nvSpPr>
              <p:cNvPr id="14" name="矩形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627" y="3291090"/>
                <a:ext cx="3169201" cy="307777"/>
              </a:xfrm>
              <a:prstGeom prst="rect">
                <a:avLst/>
              </a:prstGeom>
              <a:blipFill>
                <a:blip r:embed="rId8"/>
                <a:stretch>
                  <a:fillRect l="-577" t="-8000" b="-22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56E93B98-04F4-4C83-B64E-6C23A9DF02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5343421"/>
              </p:ext>
            </p:extLst>
          </p:nvPr>
        </p:nvGraphicFramePr>
        <p:xfrm>
          <a:off x="1691680" y="1305277"/>
          <a:ext cx="4557994" cy="8961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6" name="Equation" r:id="rId9" imgW="3746160" imgH="736560" progId="Equation.DSMT4">
                  <p:embed/>
                </p:oleObj>
              </mc:Choice>
              <mc:Fallback>
                <p:oleObj name="Equation" r:id="rId9" imgW="3746160" imgH="736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91680" y="1305277"/>
                        <a:ext cx="4557994" cy="8961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346FCC20-3445-475F-A2FF-187D1E25AB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2686303"/>
              </p:ext>
            </p:extLst>
          </p:nvPr>
        </p:nvGraphicFramePr>
        <p:xfrm>
          <a:off x="2707179" y="2458766"/>
          <a:ext cx="2645598" cy="832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7" name="Equation" r:id="rId11" imgW="2260440" imgH="711000" progId="Equation.DSMT4">
                  <p:embed/>
                </p:oleObj>
              </mc:Choice>
              <mc:Fallback>
                <p:oleObj name="Equation" r:id="rId11" imgW="226044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707179" y="2458766"/>
                        <a:ext cx="2645598" cy="8323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EC122C1A-A5A9-4ADF-8849-9E73744B3F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7606"/>
              </p:ext>
            </p:extLst>
          </p:nvPr>
        </p:nvGraphicFramePr>
        <p:xfrm>
          <a:off x="2341563" y="3608388"/>
          <a:ext cx="3376612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8" name="Equation" r:id="rId13" imgW="2692080" imgH="711000" progId="Equation.DSMT4">
                  <p:embed/>
                </p:oleObj>
              </mc:Choice>
              <mc:Fallback>
                <p:oleObj name="Equation" r:id="rId13" imgW="269208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341563" y="3608388"/>
                        <a:ext cx="3376612" cy="892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>
            <a:extLst>
              <a:ext uri="{FF2B5EF4-FFF2-40B4-BE49-F238E27FC236}">
                <a16:creationId xmlns:a16="http://schemas.microsoft.com/office/drawing/2014/main" id="{0CADBC23-7774-42D6-859E-553ACCC135AE}"/>
              </a:ext>
            </a:extLst>
          </p:cNvPr>
          <p:cNvSpPr/>
          <p:nvPr/>
        </p:nvSpPr>
        <p:spPr>
          <a:xfrm>
            <a:off x="982329" y="3857936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偏导数矩阵</a:t>
            </a:r>
          </a:p>
        </p:txBody>
      </p:sp>
    </p:spTree>
    <p:extLst>
      <p:ext uri="{BB962C8B-B14F-4D97-AF65-F5344CB8AC3E}">
        <p14:creationId xmlns:p14="http://schemas.microsoft.com/office/powerpoint/2010/main" val="2639398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扩展卡尔曼滤波</a:t>
            </a:r>
            <a:r>
              <a:rPr lang="en-US" altLang="zh-CN" sz="3200" b="1" dirty="0"/>
              <a:t>(EKF)</a:t>
            </a:r>
            <a:r>
              <a:rPr lang="zh-CN" altLang="en-US" sz="3200" b="1" dirty="0"/>
              <a:t>估计旋转姿态</a:t>
            </a:r>
          </a:p>
        </p:txBody>
      </p:sp>
      <p:sp>
        <p:nvSpPr>
          <p:cNvPr id="9" name="矩形 8"/>
          <p:cNvSpPr/>
          <p:nvPr/>
        </p:nvSpPr>
        <p:spPr>
          <a:xfrm>
            <a:off x="186763" y="877621"/>
            <a:ext cx="1463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3</a:t>
            </a:r>
            <a:r>
              <a:rPr lang="zh-CN" altLang="en-US" b="1" dirty="0"/>
              <a:t>、更新过程</a:t>
            </a:r>
            <a:endParaRPr lang="en-US" altLang="zh-CN" b="1" dirty="0"/>
          </a:p>
        </p:txBody>
      </p:sp>
      <p:sp>
        <p:nvSpPr>
          <p:cNvPr id="12" name="矩形 11"/>
          <p:cNvSpPr/>
          <p:nvPr/>
        </p:nvSpPr>
        <p:spPr>
          <a:xfrm>
            <a:off x="755576" y="1450900"/>
            <a:ext cx="14414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卡尔曼增益矩阵</a:t>
            </a:r>
            <a:endParaRPr lang="en-US" altLang="zh-CN" sz="1400" dirty="0"/>
          </a:p>
        </p:txBody>
      </p:sp>
      <p:sp>
        <p:nvSpPr>
          <p:cNvPr id="13" name="矩形 12"/>
          <p:cNvSpPr/>
          <p:nvPr/>
        </p:nvSpPr>
        <p:spPr>
          <a:xfrm>
            <a:off x="755576" y="2124951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更新状态</a:t>
            </a:r>
            <a:endParaRPr lang="en-US" altLang="zh-CN" sz="1400" dirty="0"/>
          </a:p>
        </p:txBody>
      </p:sp>
      <p:sp>
        <p:nvSpPr>
          <p:cNvPr id="14" name="矩形 13"/>
          <p:cNvSpPr/>
          <p:nvPr/>
        </p:nvSpPr>
        <p:spPr>
          <a:xfrm>
            <a:off x="755576" y="2941046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/>
              <a:t>更新协方差</a:t>
            </a:r>
            <a:endParaRPr lang="en-US" altLang="zh-CN" sz="1400" dirty="0"/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9E1B4E8-D592-41F7-8CD2-BC4AC9C950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8755951"/>
              </p:ext>
            </p:extLst>
          </p:nvPr>
        </p:nvGraphicFramePr>
        <p:xfrm>
          <a:off x="3491149" y="1346841"/>
          <a:ext cx="1632467" cy="62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" name="Equation" r:id="rId5" imgW="1193760" imgH="457200" progId="Equation.DSMT4">
                  <p:embed/>
                </p:oleObj>
              </mc:Choice>
              <mc:Fallback>
                <p:oleObj name="Equation" r:id="rId5" imgW="119376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1149" y="1346841"/>
                        <a:ext cx="1632467" cy="62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B46B27FC-003B-41D6-BA1C-35E207D096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3517692"/>
              </p:ext>
            </p:extLst>
          </p:nvPr>
        </p:nvGraphicFramePr>
        <p:xfrm>
          <a:off x="3491149" y="2268701"/>
          <a:ext cx="2160971" cy="402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" name="Equation" r:id="rId7" imgW="1498320" imgH="279360" progId="Equation.DSMT4">
                  <p:embed/>
                </p:oleObj>
              </mc:Choice>
              <mc:Fallback>
                <p:oleObj name="Equation" r:id="rId7" imgW="149832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91149" y="2268701"/>
                        <a:ext cx="2160971" cy="402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B2D33695-23A8-4E6D-97E7-1F34B7B80B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5634050"/>
              </p:ext>
            </p:extLst>
          </p:nvPr>
        </p:nvGraphicFramePr>
        <p:xfrm>
          <a:off x="3455876" y="3114237"/>
          <a:ext cx="1893592" cy="4028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1" name="Equation" r:id="rId9" imgW="1193760" imgH="253800" progId="Equation.DSMT4">
                  <p:embed/>
                </p:oleObj>
              </mc:Choice>
              <mc:Fallback>
                <p:oleObj name="Equation" r:id="rId9" imgW="119376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55876" y="3114237"/>
                        <a:ext cx="1893592" cy="4028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6553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主要内容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3528" y="794410"/>
            <a:ext cx="77048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IMU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积分位姿估计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April tag 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码位置估计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65000"/>
                  </a:schemeClr>
                </a:solidFill>
              </a:rPr>
              <a:t>运动方程位姿估计</a:t>
            </a:r>
            <a:endParaRPr lang="en-US" altLang="zh-CN" sz="2400" b="1" dirty="0">
              <a:solidFill>
                <a:schemeClr val="bg1">
                  <a:lumMod val="6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扩展卡尔曼滤波</a:t>
            </a: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(EKF)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估计姿态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实验结果</a:t>
            </a:r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1853387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437799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-36512" y="-55536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实验结果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496" y="432996"/>
            <a:ext cx="7704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无人机轨迹估计</a:t>
            </a:r>
            <a:endParaRPr lang="en-US" altLang="zh-CN" sz="1600" b="1" dirty="0"/>
          </a:p>
        </p:txBody>
      </p:sp>
      <p:pic>
        <p:nvPicPr>
          <p:cNvPr id="5" name="ec1fe6c9908d3868e0bcb6bdd4e3ec99">
            <a:hlinkClick r:id="" action="ppaction://media"/>
            <a:extLst>
              <a:ext uri="{FF2B5EF4-FFF2-40B4-BE49-F238E27FC236}">
                <a16:creationId xmlns:a16="http://schemas.microsoft.com/office/drawing/2014/main" id="{13CF1445-480D-450D-AC63-62D4D14504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1680" y="771550"/>
            <a:ext cx="7056784" cy="399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5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6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563888" y="1851670"/>
            <a:ext cx="28905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latin typeface="黑体" panose="02010609060101010101" pitchFamily="49" charset="-122"/>
                <a:ea typeface="黑体" panose="02010609060101010101" pitchFamily="49" charset="-122"/>
              </a:rPr>
              <a:t>谢 谢！</a:t>
            </a:r>
          </a:p>
        </p:txBody>
      </p:sp>
    </p:spTree>
    <p:extLst>
      <p:ext uri="{BB962C8B-B14F-4D97-AF65-F5344CB8AC3E}">
        <p14:creationId xmlns:p14="http://schemas.microsoft.com/office/powerpoint/2010/main" val="982183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主要内容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3528" y="794410"/>
            <a:ext cx="77048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/>
              <a:t>IMU</a:t>
            </a:r>
            <a:r>
              <a:rPr lang="zh-CN" altLang="en-US" sz="2400" b="1" dirty="0"/>
              <a:t>积分位姿估计</a:t>
            </a: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/>
              <a:t>April tag </a:t>
            </a:r>
            <a:r>
              <a:rPr lang="zh-CN" altLang="en-US" sz="2400" b="1" dirty="0"/>
              <a:t>码位置估计</a:t>
            </a:r>
            <a:endParaRPr lang="en-US" altLang="zh-CN" sz="2400" b="1" dirty="0"/>
          </a:p>
          <a:p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运动方程位姿估计</a:t>
            </a: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扩展卡尔曼滤波</a:t>
            </a:r>
            <a:r>
              <a:rPr lang="en-US" altLang="zh-CN" sz="2400" b="1" dirty="0"/>
              <a:t>(EKF)</a:t>
            </a:r>
            <a:r>
              <a:rPr lang="zh-CN" altLang="en-US" sz="2400" b="1" dirty="0"/>
              <a:t>估计姿态</a:t>
            </a: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实验结果</a:t>
            </a:r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4082463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主要内容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3528" y="794410"/>
            <a:ext cx="77048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/>
              <a:t>IMU</a:t>
            </a:r>
            <a:r>
              <a:rPr lang="zh-CN" altLang="en-US" sz="2400" b="1" dirty="0"/>
              <a:t>积分位姿估计</a:t>
            </a: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April tag 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码位置估计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运动方程位姿估计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扩展卡尔曼滤波</a:t>
            </a: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(EKF)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估计姿态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实验结果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67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IMU</a:t>
            </a:r>
            <a:r>
              <a:rPr lang="zh-CN" altLang="en-US" sz="3200" b="1" dirty="0"/>
              <a:t>积分位姿估计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1520" y="799202"/>
            <a:ext cx="7704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1</a:t>
            </a:r>
            <a:r>
              <a:rPr lang="zh-CN" altLang="en-US" sz="1600" b="1" dirty="0"/>
              <a:t>、</a:t>
            </a:r>
            <a:r>
              <a:rPr lang="en-US" altLang="zh-CN" sz="1600" b="1" dirty="0"/>
              <a:t>IMU</a:t>
            </a:r>
            <a:r>
              <a:rPr lang="zh-CN" altLang="en-US" sz="1600" b="1" dirty="0"/>
              <a:t>测量模型</a:t>
            </a:r>
            <a:endParaRPr lang="en-US" altLang="zh-CN" sz="1600" b="1" dirty="0"/>
          </a:p>
        </p:txBody>
      </p:sp>
      <p:sp>
        <p:nvSpPr>
          <p:cNvPr id="10" name="TextBox 1"/>
          <p:cNvSpPr txBox="1"/>
          <p:nvPr/>
        </p:nvSpPr>
        <p:spPr>
          <a:xfrm>
            <a:off x="251520" y="1760250"/>
            <a:ext cx="2480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2</a:t>
            </a:r>
            <a:r>
              <a:rPr lang="zh-CN" altLang="en-US" sz="1600" b="1" dirty="0"/>
              <a:t>、</a:t>
            </a:r>
            <a:r>
              <a:rPr lang="en-US" altLang="zh-CN" sz="1600" b="1" dirty="0"/>
              <a:t>IMU</a:t>
            </a:r>
            <a:r>
              <a:rPr lang="zh-CN" altLang="en-US" sz="1600" b="1" dirty="0"/>
              <a:t>积分位姿估计</a:t>
            </a:r>
            <a:endParaRPr lang="en-US" altLang="zh-CN" sz="1600" b="1" dirty="0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7BC56BC-D1EF-4C32-B5C2-5F65C46123E3}"/>
              </a:ext>
            </a:extLst>
          </p:cNvPr>
          <p:cNvGrpSpPr/>
          <p:nvPr/>
        </p:nvGrpSpPr>
        <p:grpSpPr>
          <a:xfrm>
            <a:off x="1403648" y="1254857"/>
            <a:ext cx="4320349" cy="3237648"/>
            <a:chOff x="3851920" y="1180025"/>
            <a:chExt cx="4320349" cy="3237648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1B886DC3-D791-4623-A0CB-51C8A8DD782C}"/>
                </a:ext>
              </a:extLst>
            </p:cNvPr>
            <p:cNvGrpSpPr/>
            <p:nvPr/>
          </p:nvGrpSpPr>
          <p:grpSpPr>
            <a:xfrm>
              <a:off x="4390493" y="1180025"/>
              <a:ext cx="3192028" cy="535932"/>
              <a:chOff x="2990540" y="1168623"/>
              <a:chExt cx="3192028" cy="535932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" name="文本框 3"/>
                  <p:cNvSpPr txBox="1"/>
                  <p:nvPr/>
                </p:nvSpPr>
                <p:spPr>
                  <a:xfrm>
                    <a:off x="2990540" y="1168623"/>
                    <a:ext cx="3192028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𝑏𝑤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oMath>
                      </m:oMathPara>
                    </a14:m>
                    <a:endParaRPr lang="en-US" altLang="zh-CN" b="0" dirty="0"/>
                  </a:p>
                </p:txBody>
              </p:sp>
            </mc:Choice>
            <mc:Fallback xmlns="">
              <p:sp>
                <p:nvSpPr>
                  <p:cNvPr id="4" name="文本框 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90540" y="1168623"/>
                    <a:ext cx="3192028" cy="276999"/>
                  </a:xfrm>
                  <a:prstGeom prst="rect">
                    <a:avLst/>
                  </a:prstGeom>
                  <a:blipFill>
                    <a:blip r:embed="rId9"/>
                    <a:stretch>
                      <a:fillRect b="-26667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" name="文本框 4"/>
                  <p:cNvSpPr txBox="1"/>
                  <p:nvPr/>
                </p:nvSpPr>
                <p:spPr>
                  <a:xfrm>
                    <a:off x="3555598" y="1427556"/>
                    <a:ext cx="2061911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</m:oMath>
                      </m:oMathPara>
                    </a14:m>
                    <a:endParaRPr lang="zh-CN" altLang="en-US" dirty="0"/>
                  </a:p>
                </p:txBody>
              </p:sp>
            </mc:Choice>
            <mc:Fallback xmlns="">
              <p:sp>
                <p:nvSpPr>
                  <p:cNvPr id="5" name="文本框 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555598" y="1427556"/>
                    <a:ext cx="2061911" cy="276999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 l="-1180" b="-15217"/>
                    </a:stretch>
                  </a:blipFill>
                </p:spPr>
                <p:txBody>
                  <a:bodyPr/>
                  <a:lstStyle/>
                  <a:p>
                    <a:r>
                      <a:rPr lang="zh-CN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B95E744F-ED62-4246-8F36-5BEEC9B50E1F}"/>
                </a:ext>
              </a:extLst>
            </p:cNvPr>
            <p:cNvGrpSpPr/>
            <p:nvPr/>
          </p:nvGrpSpPr>
          <p:grpSpPr>
            <a:xfrm>
              <a:off x="3851920" y="1963488"/>
              <a:ext cx="4320349" cy="2454185"/>
              <a:chOff x="2451966" y="1937567"/>
              <a:chExt cx="4320349" cy="2454185"/>
            </a:xfrm>
          </p:grpSpPr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6E001AAB-DB77-43AD-B2A2-61D56AE381DC}"/>
                  </a:ext>
                </a:extLst>
              </p:cNvPr>
              <p:cNvGrpSpPr/>
              <p:nvPr/>
            </p:nvGrpSpPr>
            <p:grpSpPr>
              <a:xfrm>
                <a:off x="2918372" y="2977197"/>
                <a:ext cx="3336362" cy="1414555"/>
                <a:chOff x="2959979" y="2001134"/>
                <a:chExt cx="3336362" cy="1414555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9" name="文本框 8"/>
                    <p:cNvSpPr txBox="1"/>
                    <p:nvPr/>
                  </p:nvSpPr>
                  <p:spPr>
                    <a:xfrm>
                      <a:off x="2959979" y="2001134"/>
                      <a:ext cx="3336362" cy="518604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Sup>
                              <m:sSub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b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Sup>
                              <m:sSub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b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Sup>
                              <m:sSub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bSup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𝑚𝑖𝑑</m:t>
                                </m:r>
                              </m:sub>
                            </m:sSub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Δ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oMath>
                        </m:oMathPara>
                      </a14:m>
                      <a:endParaRPr lang="zh-CN" altLang="en-US" dirty="0"/>
                    </a:p>
                  </p:txBody>
                </p:sp>
              </mc:Choice>
              <mc:Fallback xmlns="">
                <p:sp>
                  <p:nvSpPr>
                    <p:cNvPr id="9" name="文本框 8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959979" y="2001134"/>
                      <a:ext cx="3336362" cy="518604"/>
                    </a:xfrm>
                    <a:prstGeom prst="rect">
                      <a:avLst/>
                    </a:prstGeom>
                    <a:blipFill>
                      <a:blip r:embed="rId11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" name="文本框 11"/>
                    <p:cNvSpPr txBox="1"/>
                    <p:nvPr/>
                  </p:nvSpPr>
                  <p:spPr>
                    <a:xfrm>
                      <a:off x="3540010" y="2566594"/>
                      <a:ext cx="2176301" cy="319831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Sup>
                              <m:sSub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</m:sub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b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Sup>
                              <m:sSub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b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𝑚𝑖𝑑</m:t>
                                </m:r>
                              </m:sub>
                            </m:sSub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oMath>
                        </m:oMathPara>
                      </a14:m>
                      <a:endParaRPr lang="zh-CN" altLang="en-US" dirty="0"/>
                    </a:p>
                  </p:txBody>
                </p:sp>
              </mc:Choice>
              <mc:Fallback xmlns="">
                <p:sp>
                  <p:nvSpPr>
                    <p:cNvPr id="12" name="文本框 1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540010" y="2566594"/>
                      <a:ext cx="2176301" cy="319831"/>
                    </a:xfrm>
                    <a:prstGeom prst="rect">
                      <a:avLst/>
                    </a:prstGeom>
                    <a:blipFill>
                      <a:blip r:embed="rId12"/>
                      <a:stretch>
                        <a:fillRect l="-560" r="-1120" b="-15385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3" name="文本框 12"/>
                    <p:cNvSpPr txBox="1"/>
                    <p:nvPr/>
                  </p:nvSpPr>
                  <p:spPr>
                    <a:xfrm>
                      <a:off x="3140285" y="2832965"/>
                      <a:ext cx="3039870" cy="582724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Sup>
                              <m:sSub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b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Sup>
                              <m:sSub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bSup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⊗</m:t>
                            </m:r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1 ,</m:t>
                                    </m:r>
                                    <m:f>
                                      <m:fPr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  <m:sSub>
                                      <m:sSubPr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  <m:t>𝑚𝑖𝑑</m:t>
                                        </m:r>
                                      </m:sub>
                                    </m:sSub>
                                    <m:r>
                                      <m:rPr>
                                        <m:sty m:val="p"/>
                                      </m:rPr>
                                      <a:rPr lang="en-US" altLang="zh-CN" i="1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p>
                          </m:oMath>
                        </m:oMathPara>
                      </a14:m>
                      <a:endParaRPr lang="zh-CN" altLang="en-US" dirty="0"/>
                    </a:p>
                  </p:txBody>
                </p:sp>
              </mc:Choice>
              <mc:Fallback xmlns="">
                <p:sp>
                  <p:nvSpPr>
                    <p:cNvPr id="13" name="文本框 12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140285" y="2832965"/>
                      <a:ext cx="3039870" cy="582724"/>
                    </a:xfrm>
                    <a:prstGeom prst="rect">
                      <a:avLst/>
                    </a:prstGeom>
                    <a:blipFill>
                      <a:blip r:embed="rId13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60639097-E06A-4272-A351-4763C63BAC67}"/>
                  </a:ext>
                </a:extLst>
              </p:cNvPr>
              <p:cNvGrpSpPr/>
              <p:nvPr/>
            </p:nvGrpSpPr>
            <p:grpSpPr>
              <a:xfrm>
                <a:off x="2451966" y="1937567"/>
                <a:ext cx="4320349" cy="1005407"/>
                <a:chOff x="2477777" y="3415689"/>
                <a:chExt cx="4320349" cy="1005407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4" name="文本框 13"/>
                    <p:cNvSpPr txBox="1"/>
                    <p:nvPr/>
                  </p:nvSpPr>
                  <p:spPr>
                    <a:xfrm>
                      <a:off x="2477777" y="3415689"/>
                      <a:ext cx="4320349" cy="518604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𝑚𝑖𝑑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×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×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zh-CN" altLang="en-US" dirty="0"/>
                    </a:p>
                  </p:txBody>
                </p:sp>
              </mc:Choice>
              <mc:Fallback xmlns="">
                <p:sp>
                  <p:nvSpPr>
                    <p:cNvPr id="14" name="文本框 13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477777" y="3415689"/>
                      <a:ext cx="4320349" cy="518604"/>
                    </a:xfrm>
                    <a:prstGeom prst="rect">
                      <a:avLst/>
                    </a:prstGeom>
                    <a:blipFill>
                      <a:blip r:embed="rId1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5" name="文本框 14"/>
                    <p:cNvSpPr txBox="1"/>
                    <p:nvPr/>
                  </p:nvSpPr>
                  <p:spPr>
                    <a:xfrm>
                      <a:off x="3526269" y="3902492"/>
                      <a:ext cx="2183290" cy="518604"/>
                    </a:xfrm>
                    <a:prstGeom prst="rect">
                      <a:avLst/>
                    </a:prstGeom>
                    <a:noFill/>
                  </p:spPr>
                  <p:txBody>
                    <a:bodyPr wrap="none" lIns="0" tIns="0" r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𝑚𝑖𝑑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oMath>
                        </m:oMathPara>
                      </a14:m>
                      <a:endParaRPr lang="zh-CN" altLang="en-US" dirty="0"/>
                    </a:p>
                  </p:txBody>
                </p:sp>
              </mc:Choice>
              <mc:Fallback xmlns="">
                <p:sp>
                  <p:nvSpPr>
                    <p:cNvPr id="15" name="文本框 14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526269" y="3902492"/>
                      <a:ext cx="2183290" cy="518604"/>
                    </a:xfrm>
                    <a:prstGeom prst="rect">
                      <a:avLst/>
                    </a:prstGeom>
                    <a:blipFill>
                      <a:blip r:embed="rId1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zh-CN" alt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</p:grp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12273EE4-E154-4E56-853B-C8C8327CEC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5685515"/>
              </p:ext>
            </p:extLst>
          </p:nvPr>
        </p:nvGraphicFramePr>
        <p:xfrm>
          <a:off x="6411518" y="1148180"/>
          <a:ext cx="1168432" cy="482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3" name="Equation" r:id="rId16" imgW="952200" imgH="393480" progId="Equation.DSMT4">
                  <p:embed/>
                </p:oleObj>
              </mc:Choice>
              <mc:Fallback>
                <p:oleObj name="Equation" r:id="rId16" imgW="95220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411518" y="1148180"/>
                        <a:ext cx="1168432" cy="4829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146" name="Picture 2" descr="https://img-blog.csdnimg.cn/20200306225130878.png">
            <a:extLst>
              <a:ext uri="{FF2B5EF4-FFF2-40B4-BE49-F238E27FC236}">
                <a16:creationId xmlns:a16="http://schemas.microsoft.com/office/drawing/2014/main" id="{1CAA7CBA-47BB-4321-921D-05A634F8B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1377" y="250874"/>
            <a:ext cx="1450240" cy="160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34D89529-3C23-4D4D-B46F-232480AC688E}"/>
              </a:ext>
            </a:extLst>
          </p:cNvPr>
          <p:cNvCxnSpPr/>
          <p:nvPr/>
        </p:nvCxnSpPr>
        <p:spPr>
          <a:xfrm flipH="1">
            <a:off x="5364088" y="1572245"/>
            <a:ext cx="864096" cy="0"/>
          </a:xfrm>
          <a:prstGeom prst="straightConnector1">
            <a:avLst/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对象 24">
            <a:extLst>
              <a:ext uri="{FF2B5EF4-FFF2-40B4-BE49-F238E27FC236}">
                <a16:creationId xmlns:a16="http://schemas.microsoft.com/office/drawing/2014/main" id="{55FC1D80-9046-466B-8881-CF785B837A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9883014"/>
              </p:ext>
            </p:extLst>
          </p:nvPr>
        </p:nvGraphicFramePr>
        <p:xfrm>
          <a:off x="6411518" y="1572245"/>
          <a:ext cx="1036272" cy="378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4" name="Equation" r:id="rId19" imgW="660240" imgH="241200" progId="Equation.DSMT4">
                  <p:embed/>
                </p:oleObj>
              </mc:Choice>
              <mc:Fallback>
                <p:oleObj name="Equation" r:id="rId19" imgW="660240" imgH="241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411518" y="1572245"/>
                        <a:ext cx="1036272" cy="378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矩形 25">
            <a:extLst>
              <a:ext uri="{FF2B5EF4-FFF2-40B4-BE49-F238E27FC236}">
                <a16:creationId xmlns:a16="http://schemas.microsoft.com/office/drawing/2014/main" id="{ACD84ADE-10A9-46E6-86CA-191808EC2BFA}"/>
              </a:ext>
            </a:extLst>
          </p:cNvPr>
          <p:cNvSpPr/>
          <p:nvPr/>
        </p:nvSpPr>
        <p:spPr>
          <a:xfrm>
            <a:off x="465947" y="2211466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/>
              <a:t>中值法</a:t>
            </a:r>
            <a:endParaRPr lang="zh-CN" altLang="en-US" sz="1400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41C89260-508B-4F0F-85E8-CA4C58C3294C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-6281" t="746" r="10625" b="6916"/>
          <a:stretch/>
        </p:blipFill>
        <p:spPr>
          <a:xfrm>
            <a:off x="6961881" y="2067983"/>
            <a:ext cx="1988989" cy="160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270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主要内容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3528" y="794410"/>
            <a:ext cx="77048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IMU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积分位姿估计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/>
              <a:t>April tag </a:t>
            </a:r>
            <a:r>
              <a:rPr lang="zh-CN" altLang="en-US" sz="2400" b="1" dirty="0"/>
              <a:t>码位置估计</a:t>
            </a:r>
            <a:endParaRPr lang="en-US" altLang="zh-CN" sz="2400" b="1" dirty="0"/>
          </a:p>
          <a:p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运动方程位姿估计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扩展卡尔曼滤波</a:t>
            </a: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(EKF)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估计姿态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实验结果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832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April tag </a:t>
            </a:r>
            <a:r>
              <a:rPr lang="zh-CN" altLang="en-US" sz="3200" b="1" dirty="0"/>
              <a:t>码位置估计</a:t>
            </a:r>
            <a:endParaRPr lang="en-US" altLang="zh-CN" sz="3200" b="1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E9FD51D-E8EA-4554-A14A-2691C921024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667" y="1159612"/>
            <a:ext cx="4217181" cy="310765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C49EBC7-8850-43D4-9A29-E8CD63EDA8D7}"/>
              </a:ext>
            </a:extLst>
          </p:cNvPr>
          <p:cNvSpPr txBox="1"/>
          <p:nvPr/>
        </p:nvSpPr>
        <p:spPr>
          <a:xfrm>
            <a:off x="395536" y="1397775"/>
            <a:ext cx="3959220" cy="2347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/>
              <a:t>April Tag</a:t>
            </a:r>
            <a:r>
              <a:rPr lang="zh-CN" altLang="en-US" sz="2000" b="1" dirty="0"/>
              <a:t>在概念上类似于</a:t>
            </a:r>
            <a:r>
              <a:rPr lang="en-US" altLang="zh-CN" sz="2000" b="1" dirty="0"/>
              <a:t>QR</a:t>
            </a:r>
            <a:r>
              <a:rPr lang="zh-CN" altLang="en-US" sz="2000" b="1" dirty="0"/>
              <a:t>码，因为它们是一种二维条形码。他们是为高定位精度设计的，用户可以计算精确的</a:t>
            </a:r>
            <a:r>
              <a:rPr lang="en-US" altLang="zh-CN" sz="2000" b="1" dirty="0"/>
              <a:t>April Tag</a:t>
            </a:r>
            <a:r>
              <a:rPr lang="zh-CN" altLang="en-US" sz="2000" b="1" dirty="0"/>
              <a:t>相对于相机三维位置。</a:t>
            </a:r>
          </a:p>
        </p:txBody>
      </p:sp>
    </p:spTree>
    <p:extLst>
      <p:ext uri="{BB962C8B-B14F-4D97-AF65-F5344CB8AC3E}">
        <p14:creationId xmlns:p14="http://schemas.microsoft.com/office/powerpoint/2010/main" val="3450719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April tag </a:t>
            </a:r>
            <a:r>
              <a:rPr lang="zh-CN" altLang="en-US" sz="3200" b="1" dirty="0"/>
              <a:t>码位置估计</a:t>
            </a:r>
            <a:endParaRPr lang="en-US" altLang="zh-CN" sz="3200" b="1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521BF5F-6D8E-45D1-869B-73E68985829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0156" y="960455"/>
            <a:ext cx="3162245" cy="106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365B3D2-F524-4089-9CE0-D726DE380C8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126" y="2169616"/>
            <a:ext cx="3289890" cy="1115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ABAF710-4481-433B-9515-3F8BFD3E746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2186999"/>
            <a:ext cx="3152423" cy="10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44A90F0-C9F6-4908-BD2C-658CF080832A}"/>
              </a:ext>
            </a:extLst>
          </p:cNvPr>
          <p:cNvSpPr txBox="1"/>
          <p:nvPr/>
        </p:nvSpPr>
        <p:spPr>
          <a:xfrm>
            <a:off x="1311559" y="1057710"/>
            <a:ext cx="31524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/>
              <a:t>手持相机大致测量</a:t>
            </a:r>
            <a:r>
              <a:rPr lang="en-US" altLang="zh-CN" sz="2400" b="1" dirty="0"/>
              <a:t>April Tag</a:t>
            </a:r>
            <a:r>
              <a:rPr lang="zh-CN" altLang="en-US" sz="2400" b="1" dirty="0"/>
              <a:t>码的准确性</a:t>
            </a:r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8C1359FA-6C8E-43FF-B50C-2A2C5D3CB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324515"/>
              </p:ext>
            </p:extLst>
          </p:nvPr>
        </p:nvGraphicFramePr>
        <p:xfrm>
          <a:off x="755575" y="3369376"/>
          <a:ext cx="7416826" cy="1264350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2304867">
                  <a:extLst>
                    <a:ext uri="{9D8B030D-6E8A-4147-A177-3AD203B41FA5}">
                      <a16:colId xmlns:a16="http://schemas.microsoft.com/office/drawing/2014/main" val="3115756607"/>
                    </a:ext>
                  </a:extLst>
                </a:gridCol>
                <a:gridCol w="1403109">
                  <a:extLst>
                    <a:ext uri="{9D8B030D-6E8A-4147-A177-3AD203B41FA5}">
                      <a16:colId xmlns:a16="http://schemas.microsoft.com/office/drawing/2014/main" val="3302561713"/>
                    </a:ext>
                  </a:extLst>
                </a:gridCol>
                <a:gridCol w="1854425">
                  <a:extLst>
                    <a:ext uri="{9D8B030D-6E8A-4147-A177-3AD203B41FA5}">
                      <a16:colId xmlns:a16="http://schemas.microsoft.com/office/drawing/2014/main" val="2582544182"/>
                    </a:ext>
                  </a:extLst>
                </a:gridCol>
                <a:gridCol w="1854425">
                  <a:extLst>
                    <a:ext uri="{9D8B030D-6E8A-4147-A177-3AD203B41FA5}">
                      <a16:colId xmlns:a16="http://schemas.microsoft.com/office/drawing/2014/main" val="2698670008"/>
                    </a:ext>
                  </a:extLst>
                </a:gridCol>
              </a:tblGrid>
              <a:tr h="385466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zh-CN" sz="2400" kern="100" dirty="0">
                          <a:effectLst/>
                        </a:rPr>
                        <a:t>实际距离（</a:t>
                      </a:r>
                      <a:r>
                        <a:rPr lang="en-US" sz="2400" kern="100" dirty="0">
                          <a:effectLst/>
                        </a:rPr>
                        <a:t>mm</a:t>
                      </a:r>
                      <a:r>
                        <a:rPr lang="zh-CN" sz="2400" kern="100" dirty="0">
                          <a:effectLst/>
                        </a:rPr>
                        <a:t>）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400" kern="100" dirty="0">
                          <a:effectLst/>
                        </a:rPr>
                        <a:t>430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400" kern="100" dirty="0">
                          <a:effectLst/>
                        </a:rPr>
                        <a:t>730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400" kern="100" dirty="0">
                          <a:effectLst/>
                        </a:rPr>
                        <a:t>1131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5826687"/>
                  </a:ext>
                </a:extLst>
              </a:tr>
              <a:tr h="303347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zh-CN" sz="2400" kern="100" dirty="0">
                          <a:effectLst/>
                        </a:rPr>
                        <a:t>计算距离（</a:t>
                      </a:r>
                      <a:r>
                        <a:rPr lang="en-US" sz="2400" kern="100" dirty="0">
                          <a:effectLst/>
                        </a:rPr>
                        <a:t>mm</a:t>
                      </a:r>
                      <a:r>
                        <a:rPr lang="zh-CN" sz="2400" kern="100" dirty="0">
                          <a:effectLst/>
                        </a:rPr>
                        <a:t>）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400" kern="100" dirty="0">
                          <a:effectLst/>
                        </a:rPr>
                        <a:t>421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400" kern="100" dirty="0">
                          <a:effectLst/>
                        </a:rPr>
                        <a:t>741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400" kern="100" dirty="0">
                          <a:effectLst/>
                        </a:rPr>
                        <a:t>1152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8070419"/>
                  </a:ext>
                </a:extLst>
              </a:tr>
              <a:tr h="303347"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zh-CN" sz="2400" kern="100" dirty="0">
                          <a:effectLst/>
                        </a:rPr>
                        <a:t>偏差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400" kern="100" dirty="0">
                          <a:effectLst/>
                        </a:rPr>
                        <a:t>2.10%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400" kern="100" dirty="0">
                          <a:effectLst/>
                        </a:rPr>
                        <a:t>1.51%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400" kern="100" dirty="0">
                          <a:effectLst/>
                        </a:rPr>
                        <a:t>1.85%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21785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6403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主要内容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3528" y="794410"/>
            <a:ext cx="77048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IMU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积分位姿估计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April tag 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码位置估计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/>
              <a:t>运动方程位姿估计</a:t>
            </a:r>
            <a:endParaRPr lang="en-US" altLang="zh-CN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扩展卡尔曼滤波</a:t>
            </a:r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</a:rPr>
              <a:t>(EKF)</a:t>
            </a: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估计姿态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>
                    <a:lumMod val="75000"/>
                  </a:schemeClr>
                </a:solidFill>
              </a:rPr>
              <a:t>实验结果</a:t>
            </a:r>
            <a:endParaRPr lang="en-US" altLang="zh-CN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92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4609605"/>
            <a:ext cx="9144000" cy="533896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657847"/>
            <a:ext cx="2325912" cy="4269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771551"/>
            <a:ext cx="9144000" cy="45719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9512" y="123479"/>
            <a:ext cx="6552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/>
              <a:t>运动方程位姿估计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1520" y="865512"/>
            <a:ext cx="7704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1</a:t>
            </a:r>
            <a:r>
              <a:rPr lang="zh-CN" altLang="en-US" sz="1600" b="1" dirty="0"/>
              <a:t>、旋转方程</a:t>
            </a:r>
            <a:endParaRPr lang="en-US" altLang="zh-CN" sz="1600" b="1" dirty="0"/>
          </a:p>
        </p:txBody>
      </p:sp>
      <p:sp>
        <p:nvSpPr>
          <p:cNvPr id="10" name="TextBox 1"/>
          <p:cNvSpPr txBox="1"/>
          <p:nvPr/>
        </p:nvSpPr>
        <p:spPr>
          <a:xfrm>
            <a:off x="251520" y="2701808"/>
            <a:ext cx="7704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2</a:t>
            </a:r>
            <a:r>
              <a:rPr lang="zh-CN" altLang="en-US" sz="1600" b="1" dirty="0"/>
              <a:t>、平动方程</a:t>
            </a:r>
            <a:endParaRPr lang="en-US" altLang="zh-CN" sz="1600" b="1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4DB3654-19EF-4759-9974-643E03FEBB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781172"/>
              </p:ext>
            </p:extLst>
          </p:nvPr>
        </p:nvGraphicFramePr>
        <p:xfrm>
          <a:off x="2195736" y="917872"/>
          <a:ext cx="2939332" cy="203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Equation" r:id="rId5" imgW="2603160" imgH="1803240" progId="Equation.DSMT4">
                  <p:embed/>
                </p:oleObj>
              </mc:Choice>
              <mc:Fallback>
                <p:oleObj name="Equation" r:id="rId5" imgW="2603160" imgH="1803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95736" y="917872"/>
                        <a:ext cx="2939332" cy="2036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D80BCDF-605A-46DC-8375-CA8DD0EF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3096630"/>
              </p:ext>
            </p:extLst>
          </p:nvPr>
        </p:nvGraphicFramePr>
        <p:xfrm>
          <a:off x="1487774" y="3069509"/>
          <a:ext cx="4355255" cy="15182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Equation" r:id="rId7" imgW="3606480" imgH="1257120" progId="Equation.DSMT4">
                  <p:embed/>
                </p:oleObj>
              </mc:Choice>
              <mc:Fallback>
                <p:oleObj name="Equation" r:id="rId7" imgW="3606480" imgH="1257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87774" y="3069509"/>
                        <a:ext cx="4355255" cy="15182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2028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2513</TotalTime>
  <Words>415</Words>
  <Application>Microsoft Office PowerPoint</Application>
  <PresentationFormat>全屏显示(16:9)</PresentationFormat>
  <Paragraphs>115</Paragraphs>
  <Slides>16</Slides>
  <Notes>3</Notes>
  <HiddenSlides>0</HiddenSlides>
  <MMClips>1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等线</vt:lpstr>
      <vt:lpstr>黑体</vt:lpstr>
      <vt:lpstr>宋体</vt:lpstr>
      <vt:lpstr>Arial</vt:lpstr>
      <vt:lpstr>Calibri</vt:lpstr>
      <vt:lpstr>Cambria Math</vt:lpstr>
      <vt:lpstr>Times New Roman</vt:lpstr>
      <vt:lpstr>Office 主题</vt:lpstr>
      <vt:lpstr>Equation</vt:lpstr>
      <vt:lpstr>基于EKF的IMU + April tag 码 的融合位姿估计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Elevator Button Recognition and Operation Framework for Multi-Floor Mobile Manipulator Navigation</dc:title>
  <dc:creator>Administrator</dc:creator>
  <cp:lastModifiedBy>hebuyong</cp:lastModifiedBy>
  <cp:revision>538</cp:revision>
  <dcterms:created xsi:type="dcterms:W3CDTF">2021-09-30T03:55:10Z</dcterms:created>
  <dcterms:modified xsi:type="dcterms:W3CDTF">2023-11-02T01:47:38Z</dcterms:modified>
</cp:coreProperties>
</file>

<file path=docProps/thumbnail.jpeg>
</file>